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4" r:id="rId12"/>
    <p:sldId id="265" r:id="rId13"/>
    <p:sldId id="275" r:id="rId14"/>
    <p:sldId id="279" r:id="rId15"/>
    <p:sldId id="274" r:id="rId16"/>
    <p:sldId id="267" r:id="rId17"/>
    <p:sldId id="268" r:id="rId18"/>
    <p:sldId id="269" r:id="rId19"/>
    <p:sldId id="277" r:id="rId20"/>
    <p:sldId id="281" r:id="rId21"/>
    <p:sldId id="282" r:id="rId22"/>
    <p:sldId id="280" r:id="rId23"/>
    <p:sldId id="27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412" autoAdjust="0"/>
  </p:normalViewPr>
  <p:slideViewPr>
    <p:cSldViewPr snapToGrid="0" snapToObjects="1">
      <p:cViewPr>
        <p:scale>
          <a:sx n="100" d="100"/>
          <a:sy n="100" d="100"/>
        </p:scale>
        <p:origin x="-39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09F3-1714-5445-A98D-81CBBCDFAFBE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CC58A-F0E2-EA43-B51A-847423649B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87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CC58A-F0E2-EA43-B51A-847423649B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76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CC58A-F0E2-EA43-B51A-847423649B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769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 images about 3 tier architecture.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CC58A-F0E2-EA43-B51A-847423649B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have a hosting</a:t>
            </a:r>
            <a:r>
              <a:rPr lang="en-US" baseline="0" dirty="0" smtClean="0"/>
              <a:t> environment, how to automate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CC58A-F0E2-EA43-B51A-847423649B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7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Home.png"/>
          <p:cNvPicPr>
            <a:picLocks noChangeAspect="1"/>
          </p:cNvPicPr>
          <p:nvPr/>
        </p:nvPicPr>
        <p:blipFill>
          <a:blip r:embed="rId2"/>
          <a:srcRect t="-93973"/>
          <a:stretch>
            <a:fillRect/>
          </a:stretch>
        </p:blipFill>
        <p:spPr>
          <a:xfrm>
            <a:off x="179294" y="1183341"/>
            <a:ext cx="8787384" cy="527672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13" y="2168338"/>
            <a:ext cx="8307387" cy="1619250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513" y="3810000"/>
            <a:ext cx="8307387" cy="753036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DirectionalButtons-RightOnl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66" y="533400"/>
            <a:ext cx="752475" cy="352425"/>
          </a:xfrm>
          <a:prstGeom prst="rect">
            <a:avLst/>
          </a:prstGeom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466850"/>
            <a:ext cx="8308039" cy="1128432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07224" y="2623296"/>
            <a:ext cx="4717676" cy="3831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213" y="2770187"/>
            <a:ext cx="3429093" cy="3576825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182880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5298140" y="1169894"/>
            <a:ext cx="3671047" cy="52760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2880" y="1169894"/>
            <a:ext cx="8787384" cy="2106706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182880" y="3281082"/>
            <a:ext cx="8787384" cy="31745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3329268"/>
            <a:ext cx="8346141" cy="1014132"/>
          </a:xfrm>
        </p:spPr>
        <p:txBody>
          <a:bodyPr anchor="b"/>
          <a:lstStyle>
            <a:lvl1pPr algn="l"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4343399"/>
            <a:ext cx="8346141" cy="190976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wireframeOverlay-PCVertical.png"/>
          <p:cNvPicPr>
            <a:picLocks noChangeAspect="1"/>
          </p:cNvPicPr>
          <p:nvPr/>
        </p:nvPicPr>
        <p:blipFill>
          <a:blip r:embed="rId2"/>
          <a:srcRect b="-123309"/>
          <a:stretch>
            <a:fillRect/>
          </a:stretch>
        </p:blipFill>
        <p:spPr>
          <a:xfrm>
            <a:off x="3835212" y="1179575"/>
            <a:ext cx="5133975" cy="52750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1680882"/>
            <a:ext cx="431389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00" y="2837329"/>
            <a:ext cx="4313891" cy="341583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182880" y="1179576"/>
            <a:ext cx="3671047" cy="220531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5983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182880" y="3383280"/>
            <a:ext cx="1837944" cy="3072384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82000" y="1219200"/>
            <a:ext cx="533400" cy="365125"/>
          </a:xfrm>
        </p:spPr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VerticalTC.png"/>
          <p:cNvPicPr>
            <a:picLocks noChangeAspect="1"/>
          </p:cNvPicPr>
          <p:nvPr/>
        </p:nvPicPr>
        <p:blipFill>
          <a:blip r:embed="rId2"/>
          <a:srcRect t="-93650"/>
          <a:stretch>
            <a:fillRect/>
          </a:stretch>
        </p:blipFill>
        <p:spPr>
          <a:xfrm>
            <a:off x="7445188" y="1178128"/>
            <a:ext cx="1524000" cy="5275339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40705" y="1398494"/>
            <a:ext cx="1447800" cy="48499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7513" y="1398494"/>
            <a:ext cx="6669087" cy="4849906"/>
          </a:xfrm>
        </p:spPr>
        <p:txBody>
          <a:bodyPr vert="eaVert"/>
          <a:lstStyle>
            <a:lvl5pPr>
              <a:defRPr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" y="1179576"/>
            <a:ext cx="8787384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Picture 5" descr="DirectionalButtons-LeftOnlyOn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488" y="538163"/>
            <a:ext cx="752475" cy="3524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8308975" cy="349175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TCFull.png"/>
          <p:cNvPicPr>
            <a:picLocks noChangeAspect="1"/>
          </p:cNvPicPr>
          <p:nvPr/>
        </p:nvPicPr>
        <p:blipFill>
          <a:blip r:embed="rId2"/>
          <a:srcRect l="-198711"/>
          <a:stretch>
            <a:fillRect/>
          </a:stretch>
        </p:blipFill>
        <p:spPr>
          <a:xfrm>
            <a:off x="177999" y="1179576"/>
            <a:ext cx="8788373" cy="527608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>
                <a:schemeClr val="bg1">
                  <a:lumMod val="75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  <a:lvl6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>
              <a:buClr>
                <a:schemeClr val="bg1"/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>
              <a:buClr>
                <a:schemeClr val="bg1">
                  <a:lumMod val="75000"/>
                </a:schemeClr>
              </a:buClr>
              <a:defRPr lang="en-US" sz="18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>
              <a:buClr>
                <a:schemeClr val="bg1"/>
              </a:buClr>
              <a:defRPr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ireframeOverlay-SectionH.png"/>
          <p:cNvPicPr>
            <a:picLocks noChangeAspect="1"/>
          </p:cNvPicPr>
          <p:nvPr/>
        </p:nvPicPr>
        <p:blipFill>
          <a:blip r:embed="rId2"/>
          <a:srcRect r="-91875"/>
          <a:stretch>
            <a:fillRect/>
          </a:stretch>
        </p:blipFill>
        <p:spPr>
          <a:xfrm>
            <a:off x="182880" y="1179576"/>
            <a:ext cx="8785105" cy="5276088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3429000"/>
            <a:ext cx="6591300" cy="1371600"/>
          </a:xfrm>
        </p:spPr>
        <p:txBody>
          <a:bodyPr anchor="b" anchorCtr="0"/>
          <a:lstStyle>
            <a:lvl1pPr algn="r"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4800599"/>
            <a:ext cx="6591300" cy="1066801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3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6859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3214" y="2770188"/>
            <a:ext cx="3840480" cy="3464765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859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859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73752" y="2675964"/>
            <a:ext cx="3840480" cy="645459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73752" y="3307976"/>
            <a:ext cx="3840480" cy="2925762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>
              <a:defRPr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ireframeOverlay-Conte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4" y="1179576"/>
            <a:ext cx="8787384" cy="1440702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bg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reframeOverlay-ContentCap.png"/>
          <p:cNvPicPr>
            <a:picLocks noChangeAspect="1"/>
          </p:cNvPicPr>
          <p:nvPr/>
        </p:nvPicPr>
        <p:blipFill>
          <a:blip r:embed="rId2"/>
          <a:srcRect b="-135871"/>
          <a:stretch>
            <a:fillRect/>
          </a:stretch>
        </p:blipFill>
        <p:spPr>
          <a:xfrm>
            <a:off x="182880" y="1179575"/>
            <a:ext cx="4228522" cy="5274037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859" y="1680882"/>
            <a:ext cx="3697941" cy="1162050"/>
          </a:xfrm>
        </p:spPr>
        <p:txBody>
          <a:bodyPr anchor="b"/>
          <a:lstStyle>
            <a:lvl1pPr algn="l"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2341" y="1600200"/>
            <a:ext cx="4101353" cy="4652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859" y="2837329"/>
            <a:ext cx="3697941" cy="341583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600"/>
              </a:spcBef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5925" y="1456765"/>
            <a:ext cx="8308975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925" y="2770188"/>
            <a:ext cx="8308975" cy="3478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50105" y="6454588"/>
            <a:ext cx="23980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CE38E4D-051A-41E1-86A4-E56916468FD0}" type="datetimeFigureOut">
              <a:rPr lang="en-US" smtClean="0"/>
              <a:t>8/17/18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976" y="6454588"/>
            <a:ext cx="3657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0" y="121920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HomeButton.png">
            <a:hlinkClick r:id="" action="ppaction://hlinkshowjump?jump=firstslide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2450" y="526116"/>
            <a:ext cx="457200" cy="352425"/>
          </a:xfrm>
          <a:prstGeom prst="rect">
            <a:avLst/>
          </a:prstGeom>
        </p:spPr>
      </p:pic>
      <p:pic>
        <p:nvPicPr>
          <p:cNvPr id="10" name="Picture 9" descr="DirectionalButtons-Full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26188" y="526116"/>
            <a:ext cx="752475" cy="3524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l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tx1">
            <a:lumMod val="85000"/>
            <a:lumOff val="15000"/>
          </a:schemeClr>
        </a:buClr>
        <a:buSzPct val="70000"/>
        <a:buFont typeface="Wingdings" pitchFamily="2" charset="2"/>
        <a:buChar char="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0000"/>
        <a:buFont typeface="Wingdings" pitchFamily="2" charset="2"/>
        <a:buChar char="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otobreath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Ubuntu" charset="0"/>
                <a:cs typeface="Ubuntu" charset="0"/>
                <a:sym typeface="Ubuntu" charset="0"/>
              </a:rPr>
              <a:t>Containerizing Drupal in the Cloud with </a:t>
            </a:r>
            <a:r>
              <a:rPr lang="en-US" dirty="0" err="1">
                <a:latin typeface="Ubuntu" charset="0"/>
                <a:cs typeface="Ubuntu" charset="0"/>
                <a:sym typeface="Ubuntu" charset="0"/>
              </a:rPr>
              <a:t>Docker</a:t>
            </a:r>
            <a:r>
              <a:rPr lang="en-US" dirty="0">
                <a:latin typeface="Ubuntu" charset="0"/>
                <a:cs typeface="Ubuntu" charset="0"/>
                <a:sym typeface="Ubuntu" charset="0"/>
              </a:rPr>
              <a:t> and AWS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  <a:latin typeface="Ubuntu" charset="0"/>
                <a:cs typeface="Ubuntu" charset="0"/>
                <a:sym typeface="Ubuntu" charset="0"/>
              </a:rPr>
              <a:t>Chris Mitchell @</a:t>
            </a:r>
            <a:r>
              <a:rPr lang="en-US" dirty="0" err="1">
                <a:solidFill>
                  <a:srgbClr val="FFFFFF"/>
                </a:solidFill>
                <a:latin typeface="Ubuntu" charset="0"/>
                <a:cs typeface="Ubuntu" charset="0"/>
                <a:sym typeface="Ubuntu" charset="0"/>
              </a:rPr>
              <a:t>motobreath</a:t>
            </a:r>
            <a:endParaRPr lang="en-US" dirty="0">
              <a:solidFill>
                <a:srgbClr val="FFFFFF"/>
              </a:solidFill>
              <a:latin typeface="Ubuntu" charset="0"/>
              <a:cs typeface="Ubuntu" charset="0"/>
              <a:sym typeface="Ubuntu" charset="0"/>
            </a:endParaRPr>
          </a:p>
          <a:p>
            <a:r>
              <a:rPr lang="en-US" dirty="0" err="1" smtClean="0"/>
              <a:t>chris@chrismitchellonline.com</a:t>
            </a:r>
            <a:endParaRPr lang="en-US" dirty="0"/>
          </a:p>
        </p:txBody>
      </p:sp>
      <p:pic>
        <p:nvPicPr>
          <p:cNvPr id="4" name="Picture 3" descr="Docker-Logo-768x2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57" y="4772819"/>
            <a:ext cx="3838088" cy="113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60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iphy (1)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8" b="12608"/>
          <a:stretch>
            <a:fillRect/>
          </a:stretch>
        </p:blipFill>
        <p:spPr>
          <a:xfrm>
            <a:off x="415925" y="1182864"/>
            <a:ext cx="8308975" cy="5065535"/>
          </a:xfrm>
        </p:spPr>
      </p:pic>
    </p:spTree>
    <p:extLst>
      <p:ext uri="{BB962C8B-B14F-4D97-AF65-F5344CB8AC3E}">
        <p14:creationId xmlns:p14="http://schemas.microsoft.com/office/powerpoint/2010/main" val="323256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Dockerize</a:t>
            </a:r>
            <a:r>
              <a:rPr lang="en-US" dirty="0" smtClean="0"/>
              <a:t> Drupal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key is 3 tier architecture</a:t>
            </a:r>
          </a:p>
          <a:p>
            <a:r>
              <a:rPr lang="en-US" dirty="0" smtClean="0"/>
              <a:t>Still managing servers, but in smaller capacity and more </a:t>
            </a:r>
            <a:r>
              <a:rPr lang="en-US" dirty="0" smtClean="0"/>
              <a:t>automated</a:t>
            </a:r>
          </a:p>
          <a:p>
            <a:r>
              <a:rPr lang="en-US" dirty="0" smtClean="0"/>
              <a:t>Drupal Core + individual site </a:t>
            </a:r>
            <a:r>
              <a:rPr lang="en-US" dirty="0" err="1" smtClean="0"/>
              <a:t>settings.local.php</a:t>
            </a:r>
            <a:endParaRPr lang="en-US" dirty="0" smtClean="0"/>
          </a:p>
          <a:p>
            <a:r>
              <a:rPr lang="en-US" dirty="0" smtClean="0"/>
              <a:t>Building Drupal core with composer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04196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</a:t>
            </a:r>
            <a:r>
              <a:rPr lang="en-US" dirty="0" err="1"/>
              <a:t>Dockerfile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smtClean="0"/>
              <a:t>commit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Dockerfile</a:t>
            </a:r>
            <a:r>
              <a:rPr lang="en-US" dirty="0" smtClean="0"/>
              <a:t> builds entire application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 commit creates a snapshot of a running </a:t>
            </a:r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</a:p>
          <a:p>
            <a:r>
              <a:rPr lang="en-US" dirty="0" smtClean="0"/>
              <a:t>Never rely on </a:t>
            </a:r>
            <a:r>
              <a:rPr lang="en-US" dirty="0" err="1" smtClean="0"/>
              <a:t>Docker</a:t>
            </a:r>
            <a:r>
              <a:rPr lang="en-US" dirty="0" smtClean="0"/>
              <a:t> commit</a:t>
            </a:r>
          </a:p>
          <a:p>
            <a:pPr lvl="1"/>
            <a:r>
              <a:rPr lang="en-US" dirty="0" smtClean="0"/>
              <a:t>Golden container syndrome</a:t>
            </a:r>
          </a:p>
          <a:p>
            <a:pPr lvl="1"/>
            <a:r>
              <a:rPr lang="en-US" dirty="0" smtClean="0"/>
              <a:t>Some </a:t>
            </a:r>
            <a:r>
              <a:rPr lang="en-US" dirty="0" err="1" smtClean="0"/>
              <a:t>Docker</a:t>
            </a:r>
            <a:r>
              <a:rPr lang="en-US" dirty="0" smtClean="0"/>
              <a:t> commit is required (build container, modify, commit, deploy)</a:t>
            </a:r>
            <a:endParaRPr lang="en-US" dirty="0"/>
          </a:p>
          <a:p>
            <a:r>
              <a:rPr lang="en-US" dirty="0"/>
              <a:t>What can be done via </a:t>
            </a:r>
            <a:r>
              <a:rPr lang="en-US" dirty="0" err="1"/>
              <a:t>Dockerfile</a:t>
            </a:r>
            <a:r>
              <a:rPr lang="en-US" dirty="0"/>
              <a:t> and what must happen after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9544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Drupal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Drupal 8 configuration management</a:t>
            </a:r>
          </a:p>
          <a:p>
            <a:r>
              <a:rPr lang="en-US" dirty="0" smtClean="0"/>
              <a:t>Export / Import configuration across multiple Drupal 8 sites</a:t>
            </a:r>
          </a:p>
          <a:p>
            <a:pPr lvl="1"/>
            <a:r>
              <a:rPr lang="en-US" dirty="0" err="1" smtClean="0"/>
              <a:t>Drush</a:t>
            </a:r>
            <a:r>
              <a:rPr lang="en-US" dirty="0" smtClean="0"/>
              <a:t> </a:t>
            </a:r>
            <a:r>
              <a:rPr lang="en-US" dirty="0" err="1" smtClean="0"/>
              <a:t>cim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export configuration from DB to disk</a:t>
            </a:r>
          </a:p>
          <a:p>
            <a:pPr lvl="1"/>
            <a:r>
              <a:rPr lang="en-US" dirty="0" err="1" smtClean="0"/>
              <a:t>Drush</a:t>
            </a:r>
            <a:r>
              <a:rPr lang="en-US" dirty="0" smtClean="0"/>
              <a:t> </a:t>
            </a:r>
            <a:r>
              <a:rPr lang="en-US" dirty="0" err="1" smtClean="0"/>
              <a:t>cex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import configuration from disk to DB</a:t>
            </a:r>
          </a:p>
          <a:p>
            <a:r>
              <a:rPr lang="en-US" dirty="0" smtClean="0"/>
              <a:t>Maintain a uniform UX  for content editors for multiple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231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Composer</a:t>
            </a:r>
          </a:p>
          <a:p>
            <a:r>
              <a:rPr lang="en-US" dirty="0" smtClean="0"/>
              <a:t>Orchestrate container launching</a:t>
            </a:r>
          </a:p>
          <a:p>
            <a:r>
              <a:rPr lang="en-US" dirty="0" smtClean="0"/>
              <a:t>Drupal + DB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99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drupal_wineos (1)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" r="-1223" b="6179"/>
          <a:stretch/>
        </p:blipFill>
        <p:spPr>
          <a:xfrm>
            <a:off x="415925" y="304801"/>
            <a:ext cx="8308975" cy="6032500"/>
          </a:xfrm>
        </p:spPr>
      </p:pic>
    </p:spTree>
    <p:extLst>
      <p:ext uri="{BB962C8B-B14F-4D97-AF65-F5344CB8AC3E}">
        <p14:creationId xmlns:p14="http://schemas.microsoft.com/office/powerpoint/2010/main" val="3153914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Elastic Container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containers to registry</a:t>
            </a:r>
          </a:p>
          <a:p>
            <a:r>
              <a:rPr lang="en-US" dirty="0" smtClean="0"/>
              <a:t>Create launch tasks</a:t>
            </a:r>
          </a:p>
          <a:p>
            <a:r>
              <a:rPr lang="en-US" dirty="0" smtClean="0"/>
              <a:t>Create services</a:t>
            </a:r>
          </a:p>
          <a:p>
            <a:r>
              <a:rPr lang="en-US" dirty="0" smtClean="0"/>
              <a:t>Roll in new containers</a:t>
            </a:r>
          </a:p>
          <a:p>
            <a:r>
              <a:rPr lang="en-US" dirty="0" smtClean="0"/>
              <a:t>Better error checking</a:t>
            </a:r>
          </a:p>
          <a:p>
            <a:pPr lvl="1"/>
            <a:r>
              <a:rPr lang="en-US" dirty="0" smtClean="0"/>
              <a:t>Automated rollback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500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Load Balancer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Ability to route traffic from load balancer to container</a:t>
            </a:r>
          </a:p>
          <a:p>
            <a:r>
              <a:rPr lang="en-US" dirty="0" smtClean="0"/>
              <a:t>SSL offloading on ALB</a:t>
            </a:r>
          </a:p>
          <a:p>
            <a:pPr lvl="1"/>
            <a:r>
              <a:rPr lang="en-US" dirty="0" smtClean="0"/>
              <a:t>Free SSL!</a:t>
            </a:r>
          </a:p>
          <a:p>
            <a:r>
              <a:rPr lang="en-US" dirty="0" smtClean="0"/>
              <a:t>Better firewalls / Web application firewall (WAF)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42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Automating a Drupal Build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</a:t>
            </a:r>
          </a:p>
          <a:p>
            <a:r>
              <a:rPr lang="en-US" dirty="0" smtClean="0"/>
              <a:t>PHP / Apache</a:t>
            </a:r>
          </a:p>
          <a:p>
            <a:r>
              <a:rPr lang="en-US" dirty="0" smtClean="0"/>
              <a:t>Composer / Application files</a:t>
            </a:r>
          </a:p>
          <a:p>
            <a:r>
              <a:rPr lang="en-US" dirty="0" smtClean="0"/>
              <a:t>What is currently automated</a:t>
            </a:r>
          </a:p>
        </p:txBody>
      </p:sp>
    </p:spTree>
    <p:extLst>
      <p:ext uri="{BB962C8B-B14F-4D97-AF65-F5344CB8AC3E}">
        <p14:creationId xmlns:p14="http://schemas.microsoft.com/office/powerpoint/2010/main" val="2484045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Headless Drupal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 API endpoints</a:t>
            </a:r>
          </a:p>
          <a:p>
            <a:r>
              <a:rPr lang="en-US" dirty="0" smtClean="0"/>
              <a:t>Drupal Views</a:t>
            </a:r>
          </a:p>
          <a:p>
            <a:r>
              <a:rPr lang="en-US" dirty="0" smtClean="0"/>
              <a:t>No Drupal templates</a:t>
            </a:r>
          </a:p>
          <a:p>
            <a:r>
              <a:rPr lang="en-US" dirty="0" smtClean="0"/>
              <a:t>Angular front end</a:t>
            </a:r>
          </a:p>
          <a:p>
            <a:r>
              <a:rPr lang="en-US" dirty="0" smtClean="0"/>
              <a:t>Ability to offload front end development without special Drupal knowledge</a:t>
            </a:r>
          </a:p>
        </p:txBody>
      </p:sp>
      <p:pic>
        <p:nvPicPr>
          <p:cNvPr id="4" name="Picture 3" descr="drupal 8 logo Stacked CMYK 30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43" y="2954720"/>
            <a:ext cx="1385457" cy="1421476"/>
          </a:xfrm>
          <a:prstGeom prst="rect">
            <a:avLst/>
          </a:prstGeom>
        </p:spPr>
      </p:pic>
      <p:pic>
        <p:nvPicPr>
          <p:cNvPr id="5" name="Picture 4" descr="angula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67" y="2672196"/>
            <a:ext cx="1881909" cy="188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6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little 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434343"/>
              </a:buClr>
              <a:buNone/>
            </a:pP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All things web developer 15+ years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434343"/>
              </a:buClr>
              <a:buNone/>
            </a:pPr>
            <a:r>
              <a:rPr lang="en-US" sz="2800" dirty="0" smtClean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Programmer </a:t>
            </a: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Analyst for E&amp;J Gallo Winery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434343"/>
              </a:buClr>
              <a:buNone/>
            </a:pP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Manage hosting and maintaining 100+ websites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434343"/>
              </a:buClr>
              <a:buNone/>
            </a:pP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Drupal / </a:t>
            </a:r>
            <a:r>
              <a:rPr lang="en-US" sz="2800" dirty="0" err="1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Docker</a:t>
            </a: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 / AWS / </a:t>
            </a:r>
            <a:r>
              <a:rPr lang="en-US" sz="2800" dirty="0" err="1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Javascript</a:t>
            </a:r>
            <a:r>
              <a:rPr lang="en-US" sz="2800" dirty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 / </a:t>
            </a:r>
            <a:r>
              <a:rPr lang="en-US" sz="2800" dirty="0" smtClean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PHP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434343"/>
              </a:buClr>
              <a:buNone/>
            </a:pPr>
            <a:r>
              <a:rPr lang="en-US" sz="2800" dirty="0" smtClean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First time </a:t>
            </a:r>
            <a:r>
              <a:rPr lang="en-US" sz="2800" dirty="0" err="1" smtClean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meetup</a:t>
            </a:r>
            <a:r>
              <a:rPr lang="en-US" sz="2800" dirty="0" smtClean="0">
                <a:solidFill>
                  <a:srgbClr val="434343"/>
                </a:solidFill>
                <a:latin typeface="Ubuntu" charset="0"/>
                <a:cs typeface="Ubuntu" charset="0"/>
                <a:sym typeface="Ubuntu" charset="0"/>
              </a:rPr>
              <a:t> presenter, go easy!</a:t>
            </a:r>
            <a:endParaRPr lang="en-US" sz="2800" dirty="0">
              <a:solidFill>
                <a:srgbClr val="434343"/>
              </a:solidFill>
              <a:latin typeface="Ubuntu" charset="0"/>
              <a:cs typeface="Ubuntu" charset="0"/>
              <a:sym typeface="Ubuntu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6348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 Summary - Drupal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smtClean="0"/>
              <a:t>Drupal</a:t>
            </a:r>
          </a:p>
          <a:p>
            <a:r>
              <a:rPr lang="en-US" dirty="0" smtClean="0"/>
              <a:t>Composer</a:t>
            </a:r>
          </a:p>
          <a:p>
            <a:r>
              <a:rPr lang="en-US" dirty="0" smtClean="0"/>
              <a:t>S3FS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684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 Summary - AWS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925" y="2756646"/>
            <a:ext cx="4156075" cy="3491753"/>
          </a:xfrm>
        </p:spPr>
        <p:txBody>
          <a:bodyPr/>
          <a:lstStyle/>
          <a:p>
            <a:r>
              <a:rPr lang="en-US" dirty="0" err="1" smtClean="0"/>
              <a:t>MySql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RDS</a:t>
            </a:r>
          </a:p>
          <a:p>
            <a:r>
              <a:rPr lang="en-US" dirty="0" smtClean="0"/>
              <a:t>S3 Bucket</a:t>
            </a:r>
          </a:p>
          <a:p>
            <a:r>
              <a:rPr lang="en-US" dirty="0" smtClean="0"/>
              <a:t>ECS</a:t>
            </a:r>
          </a:p>
          <a:p>
            <a:pPr lvl="1"/>
            <a:r>
              <a:rPr lang="en-US" dirty="0" smtClean="0"/>
              <a:t>Repository</a:t>
            </a:r>
          </a:p>
          <a:p>
            <a:pPr lvl="1"/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Cluster</a:t>
            </a:r>
          </a:p>
          <a:p>
            <a:pPr lvl="1"/>
            <a:r>
              <a:rPr lang="en-US" dirty="0" smtClean="0"/>
              <a:t>Service</a:t>
            </a:r>
          </a:p>
          <a:p>
            <a:r>
              <a:rPr lang="en-US" dirty="0" smtClean="0"/>
              <a:t>EC2 / Load Balancer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479925" y="2756646"/>
            <a:ext cx="4156075" cy="3491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l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85000"/>
                  <a:lumOff val="15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0000"/>
              <a:buFont typeface="Wingdings" pitchFamily="2" charset="2"/>
              <a:buChar char="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Target Group</a:t>
            </a:r>
          </a:p>
          <a:p>
            <a:r>
              <a:rPr lang="en-US" dirty="0" smtClean="0"/>
              <a:t>Domain name</a:t>
            </a:r>
          </a:p>
          <a:p>
            <a:pPr lvl="1"/>
            <a:r>
              <a:rPr lang="en-US" dirty="0" smtClean="0"/>
              <a:t>Route 53 or custom</a:t>
            </a:r>
            <a:endParaRPr lang="en-US" dirty="0"/>
          </a:p>
          <a:p>
            <a:r>
              <a:rPr lang="en-US" dirty="0" smtClean="0"/>
              <a:t>SSL cert (AWS)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81865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Fargate</a:t>
            </a:r>
            <a:r>
              <a:rPr lang="en-US" dirty="0" smtClean="0"/>
              <a:t> ECS</a:t>
            </a:r>
          </a:p>
          <a:p>
            <a:r>
              <a:rPr lang="en-US" dirty="0" smtClean="0"/>
              <a:t>Separate Drupal core into separate </a:t>
            </a:r>
            <a:r>
              <a:rPr lang="en-US" dirty="0" err="1" smtClean="0"/>
              <a:t>Docker</a:t>
            </a:r>
            <a:r>
              <a:rPr lang="en-US" dirty="0" smtClean="0"/>
              <a:t> container</a:t>
            </a:r>
          </a:p>
          <a:p>
            <a:r>
              <a:rPr lang="en-US" dirty="0" smtClean="0"/>
              <a:t>Centralized Drupal core</a:t>
            </a:r>
          </a:p>
          <a:p>
            <a:pPr lvl="1"/>
            <a:r>
              <a:rPr lang="en-US" dirty="0" smtClean="0"/>
              <a:t>Deploy one skeleton</a:t>
            </a:r>
          </a:p>
          <a:p>
            <a:r>
              <a:rPr lang="en-US" dirty="0" smtClean="0"/>
              <a:t>Better use of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en-US" dirty="0" err="1" smtClean="0"/>
              <a:t>vars</a:t>
            </a:r>
            <a:endParaRPr lang="en-US" dirty="0"/>
          </a:p>
          <a:p>
            <a:pPr lvl="1"/>
            <a:r>
              <a:rPr lang="en-US" dirty="0" smtClean="0"/>
              <a:t>DEV/STG/PROD</a:t>
            </a:r>
          </a:p>
          <a:p>
            <a:pPr lvl="1"/>
            <a:r>
              <a:rPr lang="en-US" dirty="0" smtClean="0"/>
              <a:t>Use tasks in ECS to set</a:t>
            </a:r>
          </a:p>
          <a:p>
            <a:pPr marL="22860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0671899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chris@chrismitchellonline.com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motobreath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https://github.com/</a:t>
            </a:r>
            <a:r>
              <a:rPr lang="en-US" dirty="0" smtClean="0">
                <a:hlinkClick r:id="rId2"/>
              </a:rPr>
              <a:t>motobreath</a:t>
            </a:r>
            <a:endParaRPr lang="en-US" dirty="0" smtClean="0"/>
          </a:p>
          <a:p>
            <a:r>
              <a:rPr lang="en-US" dirty="0" err="1" smtClean="0"/>
              <a:t>Docker</a:t>
            </a:r>
            <a:r>
              <a:rPr lang="en-US" dirty="0" smtClean="0"/>
              <a:t> Hub </a:t>
            </a:r>
            <a:r>
              <a:rPr lang="en-US" dirty="0" err="1" smtClean="0"/>
              <a:t>motobreath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28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start with Drupal 7</a:t>
            </a:r>
            <a:endParaRPr lang="en-US" dirty="0"/>
          </a:p>
        </p:txBody>
      </p:sp>
      <p:pic>
        <p:nvPicPr>
          <p:cNvPr id="5" name="Content Placeholder 4" descr="drupal-logo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510" r="-119510"/>
          <a:stretch>
            <a:fillRect/>
          </a:stretch>
        </p:blipFill>
        <p:spPr>
          <a:xfrm>
            <a:off x="415925" y="2755900"/>
            <a:ext cx="8308975" cy="3492500"/>
          </a:xfrm>
        </p:spPr>
      </p:pic>
    </p:spTree>
    <p:extLst>
      <p:ext uri="{BB962C8B-B14F-4D97-AF65-F5344CB8AC3E}">
        <p14:creationId xmlns:p14="http://schemas.microsoft.com/office/powerpoint/2010/main" val="978097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got us 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Monolithic Drupal and Server</a:t>
            </a:r>
          </a:p>
          <a:p>
            <a:r>
              <a:rPr lang="en-US" dirty="0" smtClean="0"/>
              <a:t>100 + sites all on one server</a:t>
            </a:r>
          </a:p>
          <a:p>
            <a:pPr lvl="1"/>
            <a:r>
              <a:rPr lang="en-US" dirty="0" smtClean="0"/>
              <a:t>All running different Drupal versions and configurations</a:t>
            </a:r>
          </a:p>
          <a:p>
            <a:r>
              <a:rPr lang="en-US" dirty="0" smtClean="0"/>
              <a:t>Constant on call and monitoring</a:t>
            </a:r>
          </a:p>
          <a:p>
            <a:r>
              <a:rPr lang="en-US" dirty="0" smtClean="0"/>
              <a:t>Updated AWS was our only chance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48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iphy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70" b="24370"/>
          <a:stretch>
            <a:fillRect/>
          </a:stretch>
        </p:blipFill>
        <p:spPr>
          <a:xfrm>
            <a:off x="43387" y="1173696"/>
            <a:ext cx="9004153" cy="3783894"/>
          </a:xfrm>
        </p:spPr>
      </p:pic>
    </p:spTree>
    <p:extLst>
      <p:ext uri="{BB962C8B-B14F-4D97-AF65-F5344CB8AC3E}">
        <p14:creationId xmlns:p14="http://schemas.microsoft.com/office/powerpoint/2010/main" val="1358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Auto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AWS Load balancing</a:t>
            </a:r>
          </a:p>
          <a:p>
            <a:r>
              <a:rPr lang="en-US" dirty="0" smtClean="0"/>
              <a:t>Auto scaling groups</a:t>
            </a:r>
          </a:p>
          <a:p>
            <a:r>
              <a:rPr lang="en-US" dirty="0" smtClean="0"/>
              <a:t>Need for 3 tier architecture</a:t>
            </a:r>
          </a:p>
          <a:p>
            <a:pPr lvl="1"/>
            <a:r>
              <a:rPr lang="en-US" dirty="0" smtClean="0"/>
              <a:t>S3</a:t>
            </a:r>
          </a:p>
          <a:p>
            <a:pPr lvl="1"/>
            <a:r>
              <a:rPr lang="en-US" dirty="0" smtClean="0"/>
              <a:t>RDS</a:t>
            </a:r>
          </a:p>
          <a:p>
            <a:pPr lvl="1"/>
            <a:r>
              <a:rPr lang="en-US" dirty="0" smtClean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26448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Tier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</a:t>
            </a:r>
            <a:r>
              <a:rPr lang="mr-IN" dirty="0" smtClean="0"/>
              <a:t>–</a:t>
            </a:r>
            <a:r>
              <a:rPr lang="en-US" dirty="0" smtClean="0"/>
              <a:t> PHP EC2</a:t>
            </a:r>
          </a:p>
          <a:p>
            <a:r>
              <a:rPr lang="en-US" dirty="0" smtClean="0"/>
              <a:t>Database </a:t>
            </a:r>
            <a:r>
              <a:rPr lang="mr-IN" dirty="0" smtClean="0"/>
              <a:t>–</a:t>
            </a:r>
            <a:r>
              <a:rPr lang="en-US" dirty="0" smtClean="0"/>
              <a:t> MySQL / RDS</a:t>
            </a:r>
          </a:p>
          <a:p>
            <a:r>
              <a:rPr lang="en-US" dirty="0" smtClean="0"/>
              <a:t>Storage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smtClean="0"/>
              <a:t>S3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www.drupal.org</a:t>
            </a:r>
            <a:r>
              <a:rPr lang="en-US" dirty="0"/>
              <a:t>/project/s3fs</a:t>
            </a:r>
            <a:endParaRPr lang="en-US" dirty="0" smtClean="0"/>
          </a:p>
          <a:p>
            <a:r>
              <a:rPr lang="en-US" dirty="0" smtClean="0"/>
              <a:t>Solid application, increased complexity with deployments</a:t>
            </a:r>
          </a:p>
          <a:p>
            <a:r>
              <a:rPr lang="en-US" dirty="0" smtClean="0"/>
              <a:t>Still all over the map with configuration!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24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Tier </a:t>
            </a:r>
            <a:r>
              <a:rPr lang="mr-IN" dirty="0" smtClean="0"/>
              <a:t>–</a:t>
            </a:r>
            <a:r>
              <a:rPr lang="en-US" dirty="0" smtClean="0"/>
              <a:t> Amazon EFS 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Centralized storage</a:t>
            </a:r>
          </a:p>
          <a:p>
            <a:r>
              <a:rPr lang="en-US" dirty="0" smtClean="0"/>
              <a:t>Great for configuration</a:t>
            </a:r>
          </a:p>
          <a:p>
            <a:r>
              <a:rPr lang="en-US" dirty="0" smtClean="0"/>
              <a:t>Terrible for application reads but great for solving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Walking on eggs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Rolling out AMI’s to manage OS and PHP (Build server)</a:t>
            </a:r>
          </a:p>
          <a:p>
            <a:r>
              <a:rPr lang="en-US" dirty="0" smtClean="0"/>
              <a:t>Still difficult to manage updates</a:t>
            </a:r>
          </a:p>
          <a:p>
            <a:r>
              <a:rPr lang="en-US" dirty="0" smtClean="0"/>
              <a:t>Multiple (100+) sites are still on one server</a:t>
            </a:r>
          </a:p>
          <a:p>
            <a:r>
              <a:rPr lang="en-US" dirty="0" smtClean="0"/>
              <a:t>Biggest problem, single apache</a:t>
            </a:r>
          </a:p>
        </p:txBody>
      </p:sp>
    </p:spTree>
    <p:extLst>
      <p:ext uri="{BB962C8B-B14F-4D97-AF65-F5344CB8AC3E}">
        <p14:creationId xmlns:p14="http://schemas.microsoft.com/office/powerpoint/2010/main" val="250813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po">
  <a:themeElements>
    <a:clrScheme name="Expo">
      <a:dk1>
        <a:sysClr val="windowText" lastClr="000000"/>
      </a:dk1>
      <a:lt1>
        <a:sysClr val="window" lastClr="FFFFFF"/>
      </a:lt1>
      <a:dk2>
        <a:srgbClr val="263B86"/>
      </a:dk2>
      <a:lt2>
        <a:srgbClr val="76B6F2"/>
      </a:lt2>
      <a:accent1>
        <a:srgbClr val="FBC01E"/>
      </a:accent1>
      <a:accent2>
        <a:srgbClr val="EFE1A2"/>
      </a:accent2>
      <a:accent3>
        <a:srgbClr val="FA8716"/>
      </a:accent3>
      <a:accent4>
        <a:srgbClr val="BE0204"/>
      </a:accent4>
      <a:accent5>
        <a:srgbClr val="640F10"/>
      </a:accent5>
      <a:accent6>
        <a:srgbClr val="7E13E3"/>
      </a:accent6>
      <a:hlink>
        <a:srgbClr val="D2D200"/>
      </a:hlink>
      <a:folHlink>
        <a:srgbClr val="D0B9F8"/>
      </a:folHlink>
    </a:clrScheme>
    <a:fontScheme name="Expo">
      <a:maj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Expo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3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93000"/>
                <a:satMod val="130000"/>
              </a:schemeClr>
            </a:gs>
            <a:gs pos="60000">
              <a:schemeClr val="phClr">
                <a:tint val="80000"/>
                <a:shade val="93000"/>
                <a:satMod val="130000"/>
              </a:schemeClr>
            </a:gs>
            <a:gs pos="100000">
              <a:schemeClr val="phClr">
                <a:tint val="50000"/>
                <a:shade val="94000"/>
                <a:alpha val="100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34925" cap="flat" cmpd="sng" algn="ctr"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50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8600000" scaled="0"/>
          </a:gra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C0C0C0">
                <a:alpha val="75000"/>
              </a:srgbClr>
            </a:innerShdw>
            <a:outerShdw blurRad="63500" dist="38100" dir="5400000" sx="105000" sy="105000" algn="br" rotWithShape="0">
              <a:srgbClr val="000000">
                <a:alpha val="30000"/>
              </a:srgbClr>
            </a:outerShdw>
          </a:effectLst>
        </a:effectStyle>
        <a:effectStyle>
          <a:effectLst>
            <a:innerShdw blurRad="50800" dist="25400" dir="16200000">
              <a:srgbClr val="C0C0C0">
                <a:alpha val="75000"/>
              </a:srgbClr>
            </a:innerShdw>
            <a:reflection blurRad="63500" stA="40000" endPos="50000" dist="127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Expo.thmx</Template>
  <TotalTime>1288</TotalTime>
  <Words>554</Words>
  <Application>Microsoft Macintosh PowerPoint</Application>
  <PresentationFormat>On-screen Show (4:3)</PresentationFormat>
  <Paragraphs>124</Paragraphs>
  <Slides>23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Expo</vt:lpstr>
      <vt:lpstr>Containerizing Drupal in the Cloud with Docker and AWS</vt:lpstr>
      <vt:lpstr>A little about ME</vt:lpstr>
      <vt:lpstr>Lets start with Drupal 7</vt:lpstr>
      <vt:lpstr>What got us here</vt:lpstr>
      <vt:lpstr>PowerPoint Presentation</vt:lpstr>
      <vt:lpstr>Enter Auto Scaling</vt:lpstr>
      <vt:lpstr>3 Tier Architecture</vt:lpstr>
      <vt:lpstr>4th Tier – Amazon EFS Drive</vt:lpstr>
      <vt:lpstr>Walking on eggs…</vt:lpstr>
      <vt:lpstr>PowerPoint Presentation</vt:lpstr>
      <vt:lpstr>Dockerize Drupal</vt:lpstr>
      <vt:lpstr>Balancing Dockerfile vs Docker commit</vt:lpstr>
      <vt:lpstr>Drupal Configuration</vt:lpstr>
      <vt:lpstr>Docker Compose</vt:lpstr>
      <vt:lpstr>PowerPoint Presentation</vt:lpstr>
      <vt:lpstr>Amazon Elastic Container Service</vt:lpstr>
      <vt:lpstr>Application Load Balancer</vt:lpstr>
      <vt:lpstr>Automating a Drupal Build</vt:lpstr>
      <vt:lpstr>Headless Drupal</vt:lpstr>
      <vt:lpstr>Checklist Summary - Drupal</vt:lpstr>
      <vt:lpstr>Checklist Summary - AWS</vt:lpstr>
      <vt:lpstr>What’s Next </vt:lpstr>
      <vt:lpstr>Thanks!</vt:lpstr>
    </vt:vector>
  </TitlesOfParts>
  <Company>E &amp; J Gallo Winery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Containerizing Drupal in the Cloud with Docker and AWS</dc:title>
  <dc:creator>user name</dc:creator>
  <cp:lastModifiedBy>user name</cp:lastModifiedBy>
  <cp:revision>24</cp:revision>
  <dcterms:created xsi:type="dcterms:W3CDTF">2018-08-06T02:58:53Z</dcterms:created>
  <dcterms:modified xsi:type="dcterms:W3CDTF">2018-08-18T00:32:13Z</dcterms:modified>
</cp:coreProperties>
</file>